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318" r:id="rId3"/>
    <p:sldId id="353" r:id="rId4"/>
    <p:sldId id="368" r:id="rId5"/>
    <p:sldId id="369" r:id="rId6"/>
    <p:sldId id="376" r:id="rId7"/>
    <p:sldId id="371" r:id="rId8"/>
    <p:sldId id="378" r:id="rId9"/>
    <p:sldId id="367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39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04AFA0-03F4-4383-B5F4-C6EDA8FB2FB9}" v="16" dt="2021-03-28T23:52:21.1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9671" autoAdjust="0"/>
  </p:normalViewPr>
  <p:slideViewPr>
    <p:cSldViewPr snapToGrid="0">
      <p:cViewPr>
        <p:scale>
          <a:sx n="100" d="100"/>
          <a:sy n="100" d="100"/>
        </p:scale>
        <p:origin x="990" y="-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19T17:12:37.57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90 0 8468,'0'0'656,"0"0"-304,0 0-272,0 0-80,0 0 337,0 0 751,0 0-336,-43 0-47,43 6-545,-10 0-96,0 6 160,-10 0-192,13 0 16,7-9-48,0-3-512,0 0-3890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19T17:12:37.57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90 0 8468,'0'0'656,"0"0"-304,0 0-272,0 0-80,0 0 337,0 0 751,0 0-336,-43 0-47,43 6-545,-10 0-96,0 6 160,-10 0-192,13 0 16,7-9-48,0-3-512,0 0-3890</inkml:trace>
</inkml:ink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2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CE8D53-2432-4DDB-A099-3E72A3296649}" type="datetimeFigureOut">
              <a:rPr lang="pt-BR" smtClean="0"/>
              <a:t>29/06/2022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D99B70-AA64-44CA-81E6-C1A8899923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5820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14400" lvl="2" indent="0">
              <a:lnSpc>
                <a:spcPct val="107000"/>
              </a:lnSpc>
              <a:buFont typeface="Wingdings" panose="05000000000000000000" pitchFamily="2" charset="2"/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99B70-AA64-44CA-81E6-C1A88999232F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5983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14400" lvl="2" indent="0">
              <a:lnSpc>
                <a:spcPct val="107000"/>
              </a:lnSpc>
              <a:buFont typeface="Wingdings" panose="05000000000000000000" pitchFamily="2" charset="2"/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99B70-AA64-44CA-81E6-C1A88999232F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7572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14400" lvl="2" indent="0">
              <a:lnSpc>
                <a:spcPct val="107000"/>
              </a:lnSpc>
              <a:buFont typeface="Wingdings" panose="05000000000000000000" pitchFamily="2" charset="2"/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99B70-AA64-44CA-81E6-C1A88999232F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1674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14400" lvl="2" indent="0">
              <a:lnSpc>
                <a:spcPct val="107000"/>
              </a:lnSpc>
              <a:buFont typeface="Wingdings" panose="05000000000000000000" pitchFamily="2" charset="2"/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99B70-AA64-44CA-81E6-C1A88999232F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2654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14400" lvl="2" indent="0">
              <a:lnSpc>
                <a:spcPct val="107000"/>
              </a:lnSpc>
              <a:buFont typeface="Wingdings" panose="05000000000000000000" pitchFamily="2" charset="2"/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99B70-AA64-44CA-81E6-C1A88999232F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71529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14400" lvl="2" indent="0">
              <a:lnSpc>
                <a:spcPct val="107000"/>
              </a:lnSpc>
              <a:buFont typeface="Wingdings" panose="05000000000000000000" pitchFamily="2" charset="2"/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99B70-AA64-44CA-81E6-C1A88999232F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94582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14400" lvl="2" indent="0">
              <a:lnSpc>
                <a:spcPct val="107000"/>
              </a:lnSpc>
              <a:buFont typeface="Wingdings" panose="05000000000000000000" pitchFamily="2" charset="2"/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99B70-AA64-44CA-81E6-C1A88999232F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6051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188EE9-35D9-44E0-934B-3B4AF87F1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E8BF95-7DB2-437B-8677-A2C48CE674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06F4C54-7F24-4815-B375-FCFB4621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1C66C-0622-4057-9A8F-41ABA6A00B0C}" type="datetime1">
              <a:rPr lang="pt-BR" smtClean="0"/>
              <a:t>29/06/2022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0A53F2-4991-4CFB-A5B0-BDD47575E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5F577B-0B2F-425F-9538-09BAFD378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497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D46546-F711-4E8A-A332-C877EDFB6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54CBB98-24D0-458E-A9AA-096A4F69D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9AF7F5-694A-4C82-A9A4-CE6736903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4B63F-CCA2-4A0C-A322-23A5B91B22F1}" type="datetime1">
              <a:rPr lang="pt-BR" smtClean="0"/>
              <a:t>29/06/2022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159477-D0AB-4157-B421-6E1773106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452FA18-8268-4A18-8873-D1F855DF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1457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C886681-ABED-4846-B98E-CE18D4B53D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E1A0CC1-3933-4097-98AC-8566C4D172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A993FB3-D199-408E-AF9A-66F2798CF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C1F73-F02C-49A2-8376-2FC6168462DE}" type="datetime1">
              <a:rPr lang="pt-BR" smtClean="0"/>
              <a:t>29/06/2022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B03D492-3731-4F74-8424-A042A518E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48807F5-8F66-49C8-AF20-57EF8873E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9920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130A3B-2335-431B-A4F7-7B8BD9E50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80D06D-97B9-4B75-851D-17389329A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915DB4-4809-4B8E-897E-549BEC583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FC009-E659-4C5E-A085-389C3F5E6976}" type="datetime1">
              <a:rPr lang="pt-BR" smtClean="0"/>
              <a:t>29/06/2022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154262-8C63-4521-8A2C-678716B3B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E63663-9A1C-4989-96D6-7DFB5AE5A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3039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CD9DC2-B265-48A8-AA25-5BBB2513C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FC02AB0-B703-496D-9C90-FBAE9F2E4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6745AC8-9C89-4673-846E-76A81A783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1F52E-E385-45D6-9C9C-478A43B9B1F5}" type="datetime1">
              <a:rPr lang="pt-BR" smtClean="0"/>
              <a:t>29/06/2022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BC252D0-390D-48BE-AAB6-66C2AB843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4C295C5-22E7-4A9B-98BC-E26CB4651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1377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44A3CD-5C38-4029-AF67-261D547FF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ABD9C0-5A79-482B-948E-8FF6C0F442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69C8404-21BE-406F-9053-B978A48D06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273A459-E728-451B-8A95-0C64F84AF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D1D87-8F45-48CC-ADFA-762C0DD5109C}" type="datetime1">
              <a:rPr lang="pt-BR" smtClean="0"/>
              <a:t>29/06/2022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26C32BC-B901-465B-B28B-09E582CF7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7EEBFCE-B30C-43BA-82E6-0DF258E09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9094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83D7D3-7F09-49A5-8A57-9689EFD55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4FCEF6-A69A-4EA2-AF2C-A4BE7F75F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34B67CD-358D-42FC-9893-933284851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9B8A791-FACA-4289-8FFE-D89E34054A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1A29A48-6090-4C40-853B-C62E4679BC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0F660D0-9B73-4FB0-B826-55E83E2B6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DDE3D-F89F-4DA6-AC8C-6B667814E987}" type="datetime1">
              <a:rPr lang="pt-BR" smtClean="0"/>
              <a:t>29/06/2022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5AB1CA2-5169-4399-99F4-F3D50FE76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1A7A87C-7D0D-421B-9300-22774AE8F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2726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FC8D08-1B39-4585-BFAC-725D77D0C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2EC3431-BDC3-4753-A507-C3C4FB152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A6EF6-53E0-4F04-B7D7-10D4755DAFEA}" type="datetime1">
              <a:rPr lang="pt-BR" smtClean="0"/>
              <a:t>29/06/2022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12AFBF5-FC87-41AD-9BE5-F901329A4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17E06CC-B1E4-4382-90DC-7742D1701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4937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25DD363-144D-41CE-94CF-E2459E514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0A54A-877B-448B-8F34-9B83D1A0E4C0}" type="datetime1">
              <a:rPr lang="pt-BR" smtClean="0"/>
              <a:t>29/06/2022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2E2A2A1-C7C1-457E-97D0-F2C440534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D4C7CEA-1299-483A-8AAB-2989DF0D5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4885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90F7D5-3A15-4932-9223-0F08DB7FA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BE542F-1125-4657-B31C-73427FC4A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886511-D02B-43BB-A182-600621BF39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BED9DDE-A5F5-4B4F-8C1B-7A9EEE0C1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51FE5-6824-40F4-AA5C-1E93DC678B4C}" type="datetime1">
              <a:rPr lang="pt-BR" smtClean="0"/>
              <a:t>29/06/2022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2ACA570-D4CB-4141-9BEF-8279C9043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04BD7F5-14B3-40E7-93B0-E5A5E2C05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8509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3C7D25-B680-42D6-9232-415FDA60B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C176EF1-DD74-4B3D-A094-5FACD19CA8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A0AEB4-BD24-4F27-883F-F3B7FEA46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A3D6E0-56D0-4591-B9CE-CB7F25621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B790C-5A5D-48BE-9835-6F495E8F8169}" type="datetime1">
              <a:rPr lang="pt-BR" smtClean="0"/>
              <a:t>29/06/2022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85481D-E102-496F-86BB-95D7F6F42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DAB937E-306E-4B5E-B150-F04718071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8852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B6AE854-0973-4056-B7D8-AF348DF3E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C5C39FB-1079-4E34-881D-DDF20003C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CE36169-01FC-483E-B62A-5C134F3DF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D1542-75A7-4A64-8D19-5B158B383712}" type="datetime1">
              <a:rPr lang="pt-BR" smtClean="0"/>
              <a:t>29/06/2022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9B608C-064A-405D-9AAE-C7A2B4183F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0D129A6-A980-4CBF-A865-5A62B2F57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D8FC8-E31D-4F23-A3B0-3DC82BD55F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9214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5" Type="http://schemas.openxmlformats.org/officeDocument/2006/relationships/image" Target="../media/image2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5" Type="http://schemas.openxmlformats.org/officeDocument/2006/relationships/image" Target="../media/image2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2658" y="-10003"/>
            <a:ext cx="6669342" cy="686800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Tinta 3">
                <a:extLst>
                  <a:ext uri="{FF2B5EF4-FFF2-40B4-BE49-F238E27FC236}">
                    <a16:creationId xmlns:a16="http://schemas.microsoft.com/office/drawing/2014/main" id="{BA12F36F-D394-45EE-96CF-DFFBD6CA31A6}"/>
                  </a:ext>
                </a:extLst>
              </p14:cNvPr>
              <p14:cNvContentPartPr/>
              <p14:nvPr/>
            </p14:nvContentPartPr>
            <p14:xfrm>
              <a:off x="4503141" y="3110426"/>
              <a:ext cx="32400" cy="18720"/>
            </p14:xfrm>
          </p:contentPart>
        </mc:Choice>
        <mc:Fallback xmlns="">
          <p:pic>
            <p:nvPicPr>
              <p:cNvPr id="4" name="Tinta 3">
                <a:extLst>
                  <a:ext uri="{FF2B5EF4-FFF2-40B4-BE49-F238E27FC236}">
                    <a16:creationId xmlns:a16="http://schemas.microsoft.com/office/drawing/2014/main" id="{BA12F36F-D394-45EE-96CF-DFFBD6CA31A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94141" y="3101426"/>
                <a:ext cx="50040" cy="363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Imagem 5">
            <a:extLst>
              <a:ext uri="{FF2B5EF4-FFF2-40B4-BE49-F238E27FC236}">
                <a16:creationId xmlns:a16="http://schemas.microsoft.com/office/drawing/2014/main" id="{8DBC2051-7AF2-4D6F-9135-589CE4137C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8" r="11351"/>
          <a:stretch/>
        </p:blipFill>
        <p:spPr>
          <a:xfrm>
            <a:off x="0" y="0"/>
            <a:ext cx="5336998" cy="6858000"/>
          </a:xfrm>
          <a:prstGeom prst="flowChartDelay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40B3ACD-FF88-40B0-8AD9-B0BC4EB9F4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3141" y="2076426"/>
            <a:ext cx="2243122" cy="270514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2896F3CE-DE9A-4F5A-AE63-9DBB2CFDE036}"/>
              </a:ext>
            </a:extLst>
          </p:cNvPr>
          <p:cNvSpPr txBox="1"/>
          <p:nvPr/>
        </p:nvSpPr>
        <p:spPr>
          <a:xfrm>
            <a:off x="6518366" y="2990385"/>
            <a:ext cx="55575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03958"/>
                </a:solidFill>
                <a:latin typeface="Impact" panose="020B0806030902050204" pitchFamily="34" charset="0"/>
              </a:rPr>
              <a:t>Logica </a:t>
            </a:r>
            <a:r>
              <a:rPr lang="pt-BR" sz="4800" dirty="0" err="1">
                <a:solidFill>
                  <a:srgbClr val="003958"/>
                </a:solidFill>
                <a:latin typeface="Impact" panose="020B0806030902050204" pitchFamily="34" charset="0"/>
              </a:rPr>
              <a:t>Fuzzy</a:t>
            </a:r>
            <a:r>
              <a:rPr lang="pt-BR" sz="4800" dirty="0">
                <a:solidFill>
                  <a:srgbClr val="003958"/>
                </a:solidFill>
                <a:latin typeface="Impact" panose="020B0806030902050204" pitchFamily="34" charset="0"/>
              </a:rPr>
              <a:t> Arduino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F505634-22BF-4832-B2EF-A87CBD713B85}"/>
              </a:ext>
            </a:extLst>
          </p:cNvPr>
          <p:cNvSpPr txBox="1"/>
          <p:nvPr/>
        </p:nvSpPr>
        <p:spPr>
          <a:xfrm>
            <a:off x="5336999" y="4781574"/>
            <a:ext cx="67388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000" dirty="0">
                <a:solidFill>
                  <a:srgbClr val="003958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Leonardo Cechella Velho</a:t>
            </a:r>
          </a:p>
        </p:txBody>
      </p:sp>
    </p:spTree>
    <p:extLst>
      <p:ext uri="{BB962C8B-B14F-4D97-AF65-F5344CB8AC3E}">
        <p14:creationId xmlns:p14="http://schemas.microsoft.com/office/powerpoint/2010/main" val="1470876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600200" cy="1524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8333" y="5705475"/>
            <a:ext cx="1000125" cy="115252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DE17BFE-96F4-4FAB-8D95-F281C0A82C3C}"/>
              </a:ext>
            </a:extLst>
          </p:cNvPr>
          <p:cNvSpPr txBox="1"/>
          <p:nvPr/>
        </p:nvSpPr>
        <p:spPr>
          <a:xfrm>
            <a:off x="2060778" y="593"/>
            <a:ext cx="10877006" cy="1529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760"/>
              </a:lnSpc>
            </a:pPr>
            <a:r>
              <a:rPr lang="pt-BR" sz="4000" dirty="0">
                <a:solidFill>
                  <a:srgbClr val="003958"/>
                </a:solidFill>
                <a:latin typeface="+mj-lt"/>
              </a:rPr>
              <a:t>Irrigação nutritiva em hortas</a:t>
            </a:r>
          </a:p>
          <a:p>
            <a:pPr>
              <a:lnSpc>
                <a:spcPts val="5760"/>
              </a:lnSpc>
            </a:pPr>
            <a:endParaRPr lang="pt-BR" sz="4000" dirty="0">
              <a:solidFill>
                <a:srgbClr val="003958"/>
              </a:solidFill>
              <a:latin typeface="+mj-lt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>
          <a:xfrm>
            <a:off x="11085690" y="5770107"/>
            <a:ext cx="1179286" cy="1196750"/>
          </a:xfrm>
        </p:spPr>
        <p:txBody>
          <a:bodyPr/>
          <a:lstStyle/>
          <a:p>
            <a:fld id="{0EBD8FC8-E31D-4F23-A3B0-3DC82BD55FB7}" type="slidenum">
              <a:rPr lang="pt-BR" sz="6000" smtClean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fld>
            <a:endParaRPr lang="pt-BR" sz="6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646F7A9-985D-4B25-949A-1692D0C4ABB0}"/>
              </a:ext>
            </a:extLst>
          </p:cNvPr>
          <p:cNvSpPr txBox="1"/>
          <p:nvPr/>
        </p:nvSpPr>
        <p:spPr>
          <a:xfrm>
            <a:off x="1003311" y="986374"/>
            <a:ext cx="10789054" cy="1447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dirty="0"/>
              <a:t>	Em hortas é necessária a irrigação e o controle de nutrientes que estão sendo fornecidos para as plantas, para isso o sistema pode ser feito de forma automática com um módulo sensor de pH (Ph4502c por exemplo), um sensor de umidade do solo para fazer a irrigação após certo valor.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E8ED500-8562-4053-9F9E-01AA05846130}"/>
              </a:ext>
            </a:extLst>
          </p:cNvPr>
          <p:cNvSpPr txBox="1"/>
          <p:nvPr/>
        </p:nvSpPr>
        <p:spPr>
          <a:xfrm>
            <a:off x="5981699" y="5934021"/>
            <a:ext cx="4333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Figura 2 – Módulo Sensor de Umidade do Solo (LM393).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5759A2D-3E23-45A8-A77C-E30CA76D272C}"/>
              </a:ext>
            </a:extLst>
          </p:cNvPr>
          <p:cNvSpPr txBox="1"/>
          <p:nvPr/>
        </p:nvSpPr>
        <p:spPr>
          <a:xfrm>
            <a:off x="1352550" y="5934021"/>
            <a:ext cx="3428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Figura 1 – Módulo Sensor de pH (PH4502c).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E7CCA7-C8AA-68BA-4686-E168540BD4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33" b="4060"/>
          <a:stretch/>
        </p:blipFill>
        <p:spPr bwMode="auto">
          <a:xfrm>
            <a:off x="1610070" y="3660320"/>
            <a:ext cx="3026622" cy="221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431B5BF-1E80-950C-3F24-A3228E069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3512" y="3530256"/>
            <a:ext cx="2470248" cy="2470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344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600200" cy="1524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8333" y="5705475"/>
            <a:ext cx="1000125" cy="115252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DE17BFE-96F4-4FAB-8D95-F281C0A82C3C}"/>
              </a:ext>
            </a:extLst>
          </p:cNvPr>
          <p:cNvSpPr txBox="1"/>
          <p:nvPr/>
        </p:nvSpPr>
        <p:spPr>
          <a:xfrm>
            <a:off x="2104321" y="6295"/>
            <a:ext cx="10877006" cy="785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760"/>
              </a:lnSpc>
            </a:pPr>
            <a:r>
              <a:rPr lang="pt-BR" sz="4000" dirty="0">
                <a:solidFill>
                  <a:srgbClr val="003958"/>
                </a:solidFill>
                <a:latin typeface="+mj-lt"/>
              </a:rPr>
              <a:t>Metodologia para desenvolvimento  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>
          <a:xfrm>
            <a:off x="11085690" y="5770107"/>
            <a:ext cx="1179286" cy="1196750"/>
          </a:xfrm>
        </p:spPr>
        <p:txBody>
          <a:bodyPr/>
          <a:lstStyle/>
          <a:p>
            <a:fld id="{0EBD8FC8-E31D-4F23-A3B0-3DC82BD55FB7}" type="slidenum">
              <a:rPr lang="pt-BR" sz="6000" smtClean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fld>
            <a:endParaRPr lang="pt-BR" sz="6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C94B271-2679-EC71-9735-5AB7E524CFD7}"/>
              </a:ext>
            </a:extLst>
          </p:cNvPr>
          <p:cNvSpPr txBox="1"/>
          <p:nvPr/>
        </p:nvSpPr>
        <p:spPr>
          <a:xfrm>
            <a:off x="1003311" y="986374"/>
            <a:ext cx="10789054" cy="26786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b="1" dirty="0"/>
              <a:t>Entradas: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Sensor de pH;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Sensor de umidade do solo.</a:t>
            </a:r>
          </a:p>
          <a:p>
            <a:pPr marL="342900" indent="-342900">
              <a:buFontTx/>
              <a:buChar char="-"/>
            </a:pPr>
            <a:endParaRPr lang="pt-BR" sz="2000" dirty="0"/>
          </a:p>
          <a:p>
            <a:r>
              <a:rPr lang="pt-BR" sz="2000" b="1" dirty="0"/>
              <a:t>Saída: 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Motor (Bomba d’agua com a solução nutritiva).</a:t>
            </a:r>
          </a:p>
          <a:p>
            <a:endParaRPr lang="pt-BR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F1414EC-A5B8-BBD5-7979-0A433868CA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67" t="22620" r="17467" b="20175"/>
          <a:stretch/>
        </p:blipFill>
        <p:spPr bwMode="auto">
          <a:xfrm>
            <a:off x="2800350" y="3665056"/>
            <a:ext cx="2571749" cy="2261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7FE1B402-D7D9-315B-8DC7-9EA0D2D0371B}"/>
              </a:ext>
            </a:extLst>
          </p:cNvPr>
          <p:cNvSpPr txBox="1"/>
          <p:nvPr/>
        </p:nvSpPr>
        <p:spPr>
          <a:xfrm>
            <a:off x="2286001" y="5871626"/>
            <a:ext cx="35143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Figura 3 – Mini Bomba de Água 12V (RS-385).</a:t>
            </a: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C9D05618-4D23-57D9-476E-CA7D96C656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5" t="23194" r="6340" b="15863"/>
          <a:stretch/>
        </p:blipFill>
        <p:spPr bwMode="auto">
          <a:xfrm>
            <a:off x="7265535" y="3978652"/>
            <a:ext cx="2029362" cy="1802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0D60A9A5-4A52-FBA6-28A9-185ED9C3D0A1}"/>
              </a:ext>
            </a:extLst>
          </p:cNvPr>
          <p:cNvSpPr txBox="1"/>
          <p:nvPr/>
        </p:nvSpPr>
        <p:spPr>
          <a:xfrm>
            <a:off x="7016853" y="5874166"/>
            <a:ext cx="2678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Figura 4 – Módulo Rele 12V/10A.</a:t>
            </a:r>
          </a:p>
        </p:txBody>
      </p:sp>
    </p:spTree>
    <p:extLst>
      <p:ext uri="{BB962C8B-B14F-4D97-AF65-F5344CB8AC3E}">
        <p14:creationId xmlns:p14="http://schemas.microsoft.com/office/powerpoint/2010/main" val="666889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600200" cy="1524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8333" y="5705475"/>
            <a:ext cx="1000125" cy="115252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DE17BFE-96F4-4FAB-8D95-F281C0A82C3C}"/>
              </a:ext>
            </a:extLst>
          </p:cNvPr>
          <p:cNvSpPr txBox="1"/>
          <p:nvPr/>
        </p:nvSpPr>
        <p:spPr>
          <a:xfrm>
            <a:off x="2104321" y="6295"/>
            <a:ext cx="10877006" cy="785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760"/>
              </a:lnSpc>
            </a:pPr>
            <a:r>
              <a:rPr lang="pt-BR" sz="4000" dirty="0">
                <a:solidFill>
                  <a:srgbClr val="003958"/>
                </a:solidFill>
                <a:latin typeface="+mj-lt"/>
              </a:rPr>
              <a:t>Metodologia para desenvolvimento  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>
          <a:xfrm>
            <a:off x="11085690" y="5770107"/>
            <a:ext cx="1179286" cy="1196750"/>
          </a:xfrm>
        </p:spPr>
        <p:txBody>
          <a:bodyPr/>
          <a:lstStyle/>
          <a:p>
            <a:fld id="{0EBD8FC8-E31D-4F23-A3B0-3DC82BD55FB7}" type="slidenum">
              <a:rPr lang="pt-BR" sz="6000" smtClean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fld>
            <a:endParaRPr lang="pt-BR" sz="6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5E85D1F-6C70-2B49-CD78-89306DB62B1A}"/>
              </a:ext>
            </a:extLst>
          </p:cNvPr>
          <p:cNvSpPr txBox="1"/>
          <p:nvPr/>
        </p:nvSpPr>
        <p:spPr>
          <a:xfrm>
            <a:off x="1003311" y="986374"/>
            <a:ext cx="10789054" cy="20631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b="1" dirty="0"/>
              <a:t>Variável de entrada pH: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Universo: 0 a 14;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Conjunto </a:t>
            </a:r>
            <a:r>
              <a:rPr lang="pt-BR" sz="2000" dirty="0" err="1"/>
              <a:t>Fuzzy</a:t>
            </a:r>
            <a:r>
              <a:rPr lang="pt-BR" sz="2000" dirty="0"/>
              <a:t>: Baixo, Médio e Alto;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Função de pertinência:</a:t>
            </a:r>
          </a:p>
          <a:p>
            <a:endParaRPr lang="pt-BR" sz="20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2904754-C4D8-9C59-B79C-5D48011CC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3049503"/>
            <a:ext cx="36766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1F9D941B-3CC6-A73B-18A9-2F9056294C53}"/>
              </a:ext>
            </a:extLst>
          </p:cNvPr>
          <p:cNvSpPr txBox="1"/>
          <p:nvPr/>
        </p:nvSpPr>
        <p:spPr>
          <a:xfrm>
            <a:off x="3968852" y="5551586"/>
            <a:ext cx="2908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Figura 5 – Função de pertinência pH.</a:t>
            </a:r>
          </a:p>
        </p:txBody>
      </p:sp>
    </p:spTree>
    <p:extLst>
      <p:ext uri="{BB962C8B-B14F-4D97-AF65-F5344CB8AC3E}">
        <p14:creationId xmlns:p14="http://schemas.microsoft.com/office/powerpoint/2010/main" val="2249975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600200" cy="1524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8333" y="5705475"/>
            <a:ext cx="1000125" cy="115252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DE17BFE-96F4-4FAB-8D95-F281C0A82C3C}"/>
              </a:ext>
            </a:extLst>
          </p:cNvPr>
          <p:cNvSpPr txBox="1"/>
          <p:nvPr/>
        </p:nvSpPr>
        <p:spPr>
          <a:xfrm>
            <a:off x="2104321" y="6295"/>
            <a:ext cx="10877006" cy="785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760"/>
              </a:lnSpc>
            </a:pPr>
            <a:r>
              <a:rPr lang="pt-BR" sz="4000" dirty="0">
                <a:solidFill>
                  <a:srgbClr val="003958"/>
                </a:solidFill>
                <a:latin typeface="+mj-lt"/>
              </a:rPr>
              <a:t>Metodologia para desenvolvimento  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>
          <a:xfrm>
            <a:off x="11085690" y="5770107"/>
            <a:ext cx="1179286" cy="1196750"/>
          </a:xfrm>
        </p:spPr>
        <p:txBody>
          <a:bodyPr/>
          <a:lstStyle/>
          <a:p>
            <a:fld id="{0EBD8FC8-E31D-4F23-A3B0-3DC82BD55FB7}" type="slidenum">
              <a:rPr lang="pt-BR" sz="6000" smtClean="0">
                <a:solidFill>
                  <a:schemeClr val="bg1"/>
                </a:solidFill>
                <a:latin typeface="Impact" panose="020B0806030902050204" pitchFamily="34" charset="0"/>
              </a:rPr>
              <a:t>5</a:t>
            </a:fld>
            <a:endParaRPr lang="pt-BR" sz="6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E24B0CA-B951-4FEF-8F4A-6310B6AB6000}"/>
              </a:ext>
            </a:extLst>
          </p:cNvPr>
          <p:cNvSpPr txBox="1"/>
          <p:nvPr/>
        </p:nvSpPr>
        <p:spPr>
          <a:xfrm>
            <a:off x="1003311" y="986374"/>
            <a:ext cx="10789054" cy="20631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b="1" dirty="0"/>
              <a:t>Variável de entrada Umidade: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Universo: 0mm a 1000mm de umidade;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Conjunto </a:t>
            </a:r>
            <a:r>
              <a:rPr lang="pt-BR" sz="2000" dirty="0" err="1"/>
              <a:t>Fuzzy</a:t>
            </a:r>
            <a:r>
              <a:rPr lang="pt-BR" sz="2000" dirty="0"/>
              <a:t>: Baixa, Mediana e Alta;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Função de pertinência:</a:t>
            </a:r>
          </a:p>
          <a:p>
            <a:endParaRPr lang="pt-BR" sz="2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E9A82FC-29A7-C782-2FC6-D11DF680E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3049503"/>
            <a:ext cx="36766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A1465A93-BC76-9067-D6DD-78FB475B2B53}"/>
              </a:ext>
            </a:extLst>
          </p:cNvPr>
          <p:cNvSpPr txBox="1"/>
          <p:nvPr/>
        </p:nvSpPr>
        <p:spPr>
          <a:xfrm>
            <a:off x="3648076" y="5551586"/>
            <a:ext cx="3286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Figura 6 – Função de pertinência umidade.</a:t>
            </a:r>
          </a:p>
        </p:txBody>
      </p:sp>
    </p:spTree>
    <p:extLst>
      <p:ext uri="{BB962C8B-B14F-4D97-AF65-F5344CB8AC3E}">
        <p14:creationId xmlns:p14="http://schemas.microsoft.com/office/powerpoint/2010/main" val="668548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67764694-8A85-D25E-F336-FC40F9C45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3043245"/>
            <a:ext cx="37528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600200" cy="1524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88333" y="5705475"/>
            <a:ext cx="1000125" cy="1152525"/>
          </a:xfrm>
          <a:prstGeom prst="rect">
            <a:avLst/>
          </a:prstGeo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>
          <a:xfrm>
            <a:off x="11085690" y="5770107"/>
            <a:ext cx="1179286" cy="1196750"/>
          </a:xfrm>
        </p:spPr>
        <p:txBody>
          <a:bodyPr/>
          <a:lstStyle/>
          <a:p>
            <a:fld id="{0EBD8FC8-E31D-4F23-A3B0-3DC82BD55FB7}" type="slidenum">
              <a:rPr lang="pt-BR" sz="6000" smtClean="0">
                <a:solidFill>
                  <a:schemeClr val="bg1"/>
                </a:solidFill>
                <a:latin typeface="Impact" panose="020B0806030902050204" pitchFamily="34" charset="0"/>
              </a:rPr>
              <a:t>6</a:t>
            </a:fld>
            <a:endParaRPr lang="pt-BR" sz="6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CB82576-5D7B-8ADC-C854-E546D071C0F7}"/>
              </a:ext>
            </a:extLst>
          </p:cNvPr>
          <p:cNvSpPr txBox="1"/>
          <p:nvPr/>
        </p:nvSpPr>
        <p:spPr>
          <a:xfrm>
            <a:off x="2104321" y="6295"/>
            <a:ext cx="10877006" cy="785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760"/>
              </a:lnSpc>
            </a:pPr>
            <a:r>
              <a:rPr lang="pt-BR" sz="4000" dirty="0">
                <a:solidFill>
                  <a:srgbClr val="003958"/>
                </a:solidFill>
                <a:latin typeface="+mj-lt"/>
              </a:rPr>
              <a:t>Metodologia para desenvolvimento  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4B379EE-4F31-4296-E4F4-26A0837D9917}"/>
              </a:ext>
            </a:extLst>
          </p:cNvPr>
          <p:cNvSpPr txBox="1"/>
          <p:nvPr/>
        </p:nvSpPr>
        <p:spPr>
          <a:xfrm>
            <a:off x="1003311" y="986374"/>
            <a:ext cx="10789054" cy="20631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b="1" dirty="0"/>
              <a:t>Variável de saída Irrigação Nutritiva: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Universo: Quanto de umidade e solução nutritiva o solo necessita de 0 a 1;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Conjunto </a:t>
            </a:r>
            <a:r>
              <a:rPr lang="pt-BR" sz="2000" dirty="0" err="1"/>
              <a:t>Fuzzy</a:t>
            </a:r>
            <a:r>
              <a:rPr lang="pt-BR" sz="2000" dirty="0"/>
              <a:t>: Baixa, Mediana e Alta;</a:t>
            </a:r>
          </a:p>
          <a:p>
            <a:pPr marL="342900" indent="-342900">
              <a:buFontTx/>
              <a:buChar char="-"/>
            </a:pPr>
            <a:r>
              <a:rPr lang="pt-BR" sz="2000" dirty="0"/>
              <a:t>Função de pertinência:</a:t>
            </a:r>
          </a:p>
          <a:p>
            <a:endParaRPr lang="pt-BR" sz="2000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FECA310-63F2-2B0E-359E-A4616EC74190}"/>
              </a:ext>
            </a:extLst>
          </p:cNvPr>
          <p:cNvSpPr txBox="1"/>
          <p:nvPr/>
        </p:nvSpPr>
        <p:spPr>
          <a:xfrm>
            <a:off x="3457574" y="5551586"/>
            <a:ext cx="42576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Figura 7 – Função de pertinência irrigação nutritiva.</a:t>
            </a:r>
          </a:p>
        </p:txBody>
      </p:sp>
    </p:spTree>
    <p:extLst>
      <p:ext uri="{BB962C8B-B14F-4D97-AF65-F5344CB8AC3E}">
        <p14:creationId xmlns:p14="http://schemas.microsoft.com/office/powerpoint/2010/main" val="3197944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600200" cy="1524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8333" y="5705475"/>
            <a:ext cx="1000125" cy="1152525"/>
          </a:xfrm>
          <a:prstGeom prst="rect">
            <a:avLst/>
          </a:prstGeo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>
          <a:xfrm>
            <a:off x="11085690" y="5770107"/>
            <a:ext cx="1179286" cy="1196750"/>
          </a:xfrm>
        </p:spPr>
        <p:txBody>
          <a:bodyPr/>
          <a:lstStyle/>
          <a:p>
            <a:fld id="{0EBD8FC8-E31D-4F23-A3B0-3DC82BD55FB7}" type="slidenum">
              <a:rPr lang="pt-BR" sz="6000" smtClean="0">
                <a:solidFill>
                  <a:schemeClr val="bg1"/>
                </a:solidFill>
                <a:latin typeface="Impact" panose="020B0806030902050204" pitchFamily="34" charset="0"/>
              </a:rPr>
              <a:t>7</a:t>
            </a:fld>
            <a:endParaRPr lang="pt-BR" sz="6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E9A088A-9183-FCD9-61E0-B29FB8BC3F78}"/>
              </a:ext>
            </a:extLst>
          </p:cNvPr>
          <p:cNvSpPr txBox="1"/>
          <p:nvPr/>
        </p:nvSpPr>
        <p:spPr>
          <a:xfrm>
            <a:off x="2104321" y="6295"/>
            <a:ext cx="10877006" cy="785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760"/>
              </a:lnSpc>
            </a:pPr>
            <a:r>
              <a:rPr lang="pt-BR" sz="4000" dirty="0">
                <a:solidFill>
                  <a:srgbClr val="003958"/>
                </a:solidFill>
                <a:latin typeface="+mj-lt"/>
              </a:rPr>
              <a:t>Metodologia para desenvolvimento  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78E0530-25E4-FA8D-281F-6494B0937D9B}"/>
              </a:ext>
            </a:extLst>
          </p:cNvPr>
          <p:cNvSpPr txBox="1"/>
          <p:nvPr/>
        </p:nvSpPr>
        <p:spPr>
          <a:xfrm>
            <a:off x="1003311" y="986374"/>
            <a:ext cx="10789054" cy="36020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pt-BR" sz="2000" dirty="0"/>
          </a:p>
          <a:p>
            <a:r>
              <a:rPr lang="pt-BR" sz="2000" b="1" dirty="0"/>
              <a:t>Regras do sistema:</a:t>
            </a:r>
          </a:p>
          <a:p>
            <a:endParaRPr lang="pt-BR" sz="2000" b="1" dirty="0"/>
          </a:p>
          <a:p>
            <a:endParaRPr lang="pt-BR" sz="2000" b="1" dirty="0"/>
          </a:p>
          <a:p>
            <a:pPr marL="342900" indent="-342900">
              <a:buFontTx/>
              <a:buChar char="-"/>
            </a:pPr>
            <a:r>
              <a:rPr lang="pt-BR" sz="2000" dirty="0"/>
              <a:t>Quando o sensor de PH do solo estiver perto de 5 ou 6,5 separar a solução nutritiva nas plantas. Ler umidade do solo antes de enviar solução nutritiva (Inferior a 900 mm). (Fonte para pH ideal do solo: https://www.assimquefaz.com/horta-em-casa-o-</a:t>
            </a:r>
            <a:r>
              <a:rPr lang="pt-BR" sz="2000" dirty="0" err="1"/>
              <a:t>ph</a:t>
            </a:r>
            <a:r>
              <a:rPr lang="pt-BR" sz="2000" dirty="0"/>
              <a:t>-ideal-do-solo-para-cada-planta/); </a:t>
            </a:r>
          </a:p>
          <a:p>
            <a:pPr marL="342900" indent="-342900">
              <a:buFontTx/>
              <a:buChar char="-"/>
            </a:pPr>
            <a:endParaRPr lang="pt-BR" sz="2000" dirty="0"/>
          </a:p>
          <a:p>
            <a:pPr marL="342900" indent="-342900">
              <a:buFontTx/>
              <a:buChar char="-"/>
            </a:pPr>
            <a:r>
              <a:rPr lang="pt-BR" sz="2000" dirty="0"/>
              <a:t>Quando o sensor de umidade do solo indicar que a umidade está inferior a 750mm irrigar a horta. (Fonte para umidade ideal do solo: https://eventos.unipampa.edu.br/sciprot/files/2019/09/sciprot_2019_paper_131.pdf).</a:t>
            </a:r>
          </a:p>
        </p:txBody>
      </p:sp>
    </p:spTree>
    <p:extLst>
      <p:ext uri="{BB962C8B-B14F-4D97-AF65-F5344CB8AC3E}">
        <p14:creationId xmlns:p14="http://schemas.microsoft.com/office/powerpoint/2010/main" val="1129299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600200" cy="1524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88333" y="5705475"/>
            <a:ext cx="1000125" cy="1152525"/>
          </a:xfrm>
          <a:prstGeom prst="rect">
            <a:avLst/>
          </a:prstGeo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>
          <a:xfrm>
            <a:off x="11085690" y="5770107"/>
            <a:ext cx="1179286" cy="1196750"/>
          </a:xfrm>
        </p:spPr>
        <p:txBody>
          <a:bodyPr/>
          <a:lstStyle/>
          <a:p>
            <a:fld id="{0EBD8FC8-E31D-4F23-A3B0-3DC82BD55FB7}" type="slidenum">
              <a:rPr lang="pt-BR" sz="6000" smtClean="0">
                <a:solidFill>
                  <a:schemeClr val="bg1"/>
                </a:solidFill>
                <a:latin typeface="Impact" panose="020B0806030902050204" pitchFamily="34" charset="0"/>
              </a:rPr>
              <a:t>8</a:t>
            </a:fld>
            <a:endParaRPr lang="pt-BR" sz="6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E9A088A-9183-FCD9-61E0-B29FB8BC3F78}"/>
              </a:ext>
            </a:extLst>
          </p:cNvPr>
          <p:cNvSpPr txBox="1"/>
          <p:nvPr/>
        </p:nvSpPr>
        <p:spPr>
          <a:xfrm>
            <a:off x="2104321" y="6295"/>
            <a:ext cx="10877006" cy="785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760"/>
              </a:lnSpc>
            </a:pPr>
            <a:r>
              <a:rPr lang="pt-BR" sz="4000" dirty="0">
                <a:solidFill>
                  <a:srgbClr val="003958"/>
                </a:solidFill>
                <a:latin typeface="+mj-lt"/>
              </a:rPr>
              <a:t>Solução Rodando</a:t>
            </a:r>
          </a:p>
        </p:txBody>
      </p:sp>
      <p:pic>
        <p:nvPicPr>
          <p:cNvPr id="4" name="PICSimLab - Spare parts 2022-06-29 14-43-56">
            <a:hlinkClick r:id="" action="ppaction://media"/>
            <a:extLst>
              <a:ext uri="{FF2B5EF4-FFF2-40B4-BE49-F238E27FC236}">
                <a16:creationId xmlns:a16="http://schemas.microsoft.com/office/drawing/2014/main" id="{2CC97330-6651-B04C-0E83-A97CA8237F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347388" y="804393"/>
            <a:ext cx="7315200" cy="541020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F4C9BC2-7EF5-2AAD-06B6-7FD8D9682398}"/>
              </a:ext>
            </a:extLst>
          </p:cNvPr>
          <p:cNvSpPr txBox="1"/>
          <p:nvPr/>
        </p:nvSpPr>
        <p:spPr>
          <a:xfrm>
            <a:off x="2536738" y="6281737"/>
            <a:ext cx="7118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Vídeo 1 – Simulação do sistema com servo motor e o sensor de temperatura e umidade SHT3X.</a:t>
            </a:r>
          </a:p>
        </p:txBody>
      </p:sp>
    </p:spTree>
    <p:extLst>
      <p:ext uri="{BB962C8B-B14F-4D97-AF65-F5344CB8AC3E}">
        <p14:creationId xmlns:p14="http://schemas.microsoft.com/office/powerpoint/2010/main" val="428767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2658" y="-10003"/>
            <a:ext cx="6669342" cy="686800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Tinta 3">
                <a:extLst>
                  <a:ext uri="{FF2B5EF4-FFF2-40B4-BE49-F238E27FC236}">
                    <a16:creationId xmlns:a16="http://schemas.microsoft.com/office/drawing/2014/main" id="{BA12F36F-D394-45EE-96CF-DFFBD6CA31A6}"/>
                  </a:ext>
                </a:extLst>
              </p14:cNvPr>
              <p14:cNvContentPartPr/>
              <p14:nvPr/>
            </p14:nvContentPartPr>
            <p14:xfrm>
              <a:off x="4503141" y="3110426"/>
              <a:ext cx="32400" cy="18720"/>
            </p14:xfrm>
          </p:contentPart>
        </mc:Choice>
        <mc:Fallback xmlns="">
          <p:pic>
            <p:nvPicPr>
              <p:cNvPr id="4" name="Tinta 3">
                <a:extLst>
                  <a:ext uri="{FF2B5EF4-FFF2-40B4-BE49-F238E27FC236}">
                    <a16:creationId xmlns:a16="http://schemas.microsoft.com/office/drawing/2014/main" id="{BA12F36F-D394-45EE-96CF-DFFBD6CA31A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94141" y="3101426"/>
                <a:ext cx="50040" cy="363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Imagem 5">
            <a:extLst>
              <a:ext uri="{FF2B5EF4-FFF2-40B4-BE49-F238E27FC236}">
                <a16:creationId xmlns:a16="http://schemas.microsoft.com/office/drawing/2014/main" id="{8DBC2051-7AF2-4D6F-9135-589CE4137C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8" r="11351"/>
          <a:stretch/>
        </p:blipFill>
        <p:spPr>
          <a:xfrm>
            <a:off x="0" y="0"/>
            <a:ext cx="5336998" cy="6858000"/>
          </a:xfrm>
          <a:prstGeom prst="flowChartDelay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40B3ACD-FF88-40B0-8AD9-B0BC4EB9F4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3141" y="2076426"/>
            <a:ext cx="2243122" cy="2705148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2896F3CE-DE9A-4F5A-AE63-9DBB2CFDE036}"/>
              </a:ext>
            </a:extLst>
          </p:cNvPr>
          <p:cNvSpPr txBox="1"/>
          <p:nvPr/>
        </p:nvSpPr>
        <p:spPr>
          <a:xfrm>
            <a:off x="6518366" y="2997535"/>
            <a:ext cx="55575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03958"/>
                </a:solidFill>
                <a:latin typeface="Impact" panose="020B0806030902050204" pitchFamily="34" charset="0"/>
              </a:rPr>
              <a:t>Logica </a:t>
            </a:r>
            <a:r>
              <a:rPr lang="pt-BR" sz="4800" dirty="0" err="1">
                <a:solidFill>
                  <a:srgbClr val="003958"/>
                </a:solidFill>
                <a:latin typeface="Impact" panose="020B0806030902050204" pitchFamily="34" charset="0"/>
              </a:rPr>
              <a:t>Fuzzy</a:t>
            </a:r>
            <a:r>
              <a:rPr lang="pt-BR" sz="4800" dirty="0">
                <a:solidFill>
                  <a:srgbClr val="003958"/>
                </a:solidFill>
                <a:latin typeface="Impact" panose="020B0806030902050204" pitchFamily="34" charset="0"/>
              </a:rPr>
              <a:t> Arduino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F505634-22BF-4832-B2EF-A87CBD713B85}"/>
              </a:ext>
            </a:extLst>
          </p:cNvPr>
          <p:cNvSpPr txBox="1"/>
          <p:nvPr/>
        </p:nvSpPr>
        <p:spPr>
          <a:xfrm>
            <a:off x="5336999" y="4781574"/>
            <a:ext cx="67388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000" dirty="0">
                <a:solidFill>
                  <a:srgbClr val="003958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Leonardo Cechella Velho</a:t>
            </a:r>
          </a:p>
        </p:txBody>
      </p:sp>
    </p:spTree>
    <p:extLst>
      <p:ext uri="{BB962C8B-B14F-4D97-AF65-F5344CB8AC3E}">
        <p14:creationId xmlns:p14="http://schemas.microsoft.com/office/powerpoint/2010/main" val="4741591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3303</TotalTime>
  <Words>405</Words>
  <Application>Microsoft Office PowerPoint</Application>
  <PresentationFormat>Widescreen</PresentationFormat>
  <Paragraphs>64</Paragraphs>
  <Slides>9</Slides>
  <Notes>7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Impact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Joao Marcos Garcia Vieira</dc:creator>
  <cp:lastModifiedBy>Leonardo Cechella Velho</cp:lastModifiedBy>
  <cp:revision>44</cp:revision>
  <dcterms:created xsi:type="dcterms:W3CDTF">2019-02-19T17:16:10Z</dcterms:created>
  <dcterms:modified xsi:type="dcterms:W3CDTF">2022-06-29T18:05:33Z</dcterms:modified>
</cp:coreProperties>
</file>

<file path=docProps/thumbnail.jpeg>
</file>